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5" r:id="rId1"/>
  </p:sldMasterIdLst>
  <p:notesMasterIdLst>
    <p:notesMasterId r:id="rId23"/>
  </p:notesMasterIdLst>
  <p:handoutMasterIdLst>
    <p:handoutMasterId r:id="rId24"/>
  </p:handoutMasterIdLst>
  <p:sldIdLst>
    <p:sldId id="311" r:id="rId2"/>
    <p:sldId id="312" r:id="rId3"/>
    <p:sldId id="315" r:id="rId4"/>
    <p:sldId id="313" r:id="rId5"/>
    <p:sldId id="292" r:id="rId6"/>
    <p:sldId id="318" r:id="rId7"/>
    <p:sldId id="317" r:id="rId8"/>
    <p:sldId id="327" r:id="rId9"/>
    <p:sldId id="326" r:id="rId10"/>
    <p:sldId id="325" r:id="rId11"/>
    <p:sldId id="324" r:id="rId12"/>
    <p:sldId id="323" r:id="rId13"/>
    <p:sldId id="322" r:id="rId14"/>
    <p:sldId id="321" r:id="rId15"/>
    <p:sldId id="320" r:id="rId16"/>
    <p:sldId id="319" r:id="rId17"/>
    <p:sldId id="328" r:id="rId18"/>
    <p:sldId id="316" r:id="rId19"/>
    <p:sldId id="329" r:id="rId20"/>
    <p:sldId id="310" r:id="rId21"/>
    <p:sldId id="314" r:id="rId2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Untitled Section" id="{71F15934-5DAC-41AC-82F8-E24556011E65}">
          <p14:sldIdLst>
            <p14:sldId id="311"/>
            <p14:sldId id="312"/>
            <p14:sldId id="315"/>
            <p14:sldId id="313"/>
            <p14:sldId id="292"/>
            <p14:sldId id="318"/>
            <p14:sldId id="317"/>
            <p14:sldId id="319"/>
            <p14:sldId id="316"/>
            <p14:sldId id="310"/>
            <p14:sldId id="314"/>
          </p14:sldIdLst>
        </p14:section>
        <p14:section name="Untitled Section" id="{56D1B7E9-30A7-436B-B2BC-EA78A310DA7F}">
          <p14:sldIdLst/>
        </p14:section>
        <p14:section name="Untitled Section" id="{2ED1DE04-A236-4C5D-86BC-9763364A34C9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346">
          <p15:clr>
            <a:srgbClr val="A4A3A4"/>
          </p15:clr>
        </p15:guide>
        <p15:guide id="3" orient="horz" pos="3974">
          <p15:clr>
            <a:srgbClr val="A4A3A4"/>
          </p15:clr>
        </p15:guide>
        <p15:guide id="4" orient="horz" pos="1026">
          <p15:clr>
            <a:srgbClr val="A4A3A4"/>
          </p15:clr>
        </p15:guide>
        <p15:guide id="5" pos="2880">
          <p15:clr>
            <a:srgbClr val="A4A3A4"/>
          </p15:clr>
        </p15:guide>
        <p15:guide id="6" pos="521">
          <p15:clr>
            <a:srgbClr val="A4A3A4"/>
          </p15:clr>
        </p15:guide>
        <p15:guide id="7" pos="52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2601"/>
    <a:srgbClr val="ED7703"/>
    <a:srgbClr val="132577"/>
    <a:srgbClr val="F4F4F4"/>
    <a:srgbClr val="D1D2D4"/>
    <a:srgbClr val="B7B9BA"/>
    <a:srgbClr val="AF007C"/>
    <a:srgbClr val="0098D4"/>
    <a:srgbClr val="51A026"/>
    <a:srgbClr val="FFDD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12" autoAdjust="0"/>
    <p:restoredTop sz="94646" autoAdjust="0"/>
  </p:normalViewPr>
  <p:slideViewPr>
    <p:cSldViewPr snapToObjects="1" showGuides="1">
      <p:cViewPr varScale="1">
        <p:scale>
          <a:sx n="111" d="100"/>
          <a:sy n="111" d="100"/>
        </p:scale>
        <p:origin x="-978" y="-78"/>
      </p:cViewPr>
      <p:guideLst>
        <p:guide orient="horz" pos="2160"/>
        <p:guide orient="horz" pos="346"/>
        <p:guide orient="horz" pos="3974"/>
        <p:guide orient="horz" pos="1026"/>
        <p:guide pos="2880"/>
        <p:guide pos="521"/>
        <p:guide pos="52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smtClean="0"/>
              <a:t>Crystalisation Plates Data Colelction in MxCUBE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9ECEB-3937-4F26-B78C-83FCE6F7B14A}" type="datetimeFigureOut">
              <a:rPr lang="en-GB" smtClean="0"/>
              <a:pPr/>
              <a:t>16/01/2017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0EAD4-053F-4CF3-8873-64787B94318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8628304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smtClean="0"/>
              <a:t>Crystalisation Plates Data Colelction in MxCUBE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0E798-53FF-4C51-A981-953463752515}" type="datetimeFigureOut">
              <a:rPr lang="fr-FR" smtClean="0"/>
              <a:pPr/>
              <a:t>16/01/2017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6CD8F-B7ED-4A05-9FB1-A01CC0EF02CC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340845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639078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239274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239274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239274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239274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239274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239274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239274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716622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716622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10290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73839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77080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638170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462659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272475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239274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2392747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239274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239274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logo_couv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2000" y="1990800"/>
            <a:ext cx="7200000" cy="2880000"/>
          </a:xfrm>
          <a:prstGeom prst="rect">
            <a:avLst/>
          </a:prstGeom>
        </p:spPr>
      </p:pic>
      <p:pic>
        <p:nvPicPr>
          <p:cNvPr id="3" name="Image 14" descr="logo_couv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72000" y="1990800"/>
            <a:ext cx="7200000" cy="28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>
          <a:xfrm>
            <a:off x="727200" y="126000"/>
            <a:ext cx="8236800" cy="49680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3351600" y="1098000"/>
            <a:ext cx="5612400" cy="3564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300"/>
              </a:spcAft>
              <a:buFont typeface="Arial" pitchFamily="34" charset="0"/>
              <a:buNone/>
              <a:defRPr sz="2800">
                <a:solidFill>
                  <a:schemeClr val="bg1"/>
                </a:solidFill>
              </a:defRPr>
            </a:lvl1pPr>
            <a:lvl2pPr marL="0" indent="0">
              <a:spcBef>
                <a:spcPts val="400"/>
              </a:spcBef>
              <a:spcAft>
                <a:spcPts val="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25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80000"/>
              <a:buNone/>
              <a:defRPr sz="1750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50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1098000"/>
            <a:ext cx="2574000" cy="3564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fr-FR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764704"/>
            <a:ext cx="8236800" cy="5400000"/>
          </a:xfrm>
        </p:spPr>
        <p:txBody>
          <a:bodyPr/>
          <a:lstStyle>
            <a:lvl1pPr>
              <a:spcBef>
                <a:spcPts val="1200"/>
              </a:spcBef>
              <a:spcAft>
                <a:spcPts val="600"/>
              </a:spcAft>
              <a:defRPr baseline="0"/>
            </a:lvl1pPr>
            <a:lvl2pPr>
              <a:spcBef>
                <a:spcPts val="60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300"/>
              </a:spcAft>
              <a:buSzPct val="80000"/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impor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729597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ESRF COLOUR PALETTE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751223" y="1016732"/>
            <a:ext cx="6421177" cy="4780955"/>
            <a:chOff x="977503" y="761588"/>
            <a:chExt cx="6421177" cy="4780955"/>
          </a:xfrm>
        </p:grpSpPr>
        <p:sp>
          <p:nvSpPr>
            <p:cNvPr id="6" name="Oval 5"/>
            <p:cNvSpPr/>
            <p:nvPr/>
          </p:nvSpPr>
          <p:spPr>
            <a:xfrm>
              <a:off x="2803893" y="1812730"/>
              <a:ext cx="2628292" cy="262829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>
              <a:off x="4175956" y="1016392"/>
              <a:ext cx="576404" cy="576404"/>
            </a:xfrm>
            <a:prstGeom prst="ellips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/>
            <p:cNvSpPr/>
            <p:nvPr/>
          </p:nvSpPr>
          <p:spPr>
            <a:xfrm>
              <a:off x="5003708" y="1393465"/>
              <a:ext cx="576404" cy="576404"/>
            </a:xfrm>
            <a:prstGeom prst="ellipse">
              <a:avLst/>
            </a:prstGeom>
            <a:solidFill>
              <a:srgbClr val="F4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5507764" y="1980062"/>
              <a:ext cx="576404" cy="576404"/>
            </a:xfrm>
            <a:prstGeom prst="ellipse">
              <a:avLst/>
            </a:prstGeom>
            <a:solidFill>
              <a:srgbClr val="FFD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/>
          </p:nvSpPr>
          <p:spPr>
            <a:xfrm>
              <a:off x="5688124" y="2740535"/>
              <a:ext cx="576404" cy="576404"/>
            </a:xfrm>
            <a:prstGeom prst="ellipse">
              <a:avLst/>
            </a:prstGeom>
            <a:solidFill>
              <a:srgbClr val="51A0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/>
          </p:nvSpPr>
          <p:spPr>
            <a:xfrm>
              <a:off x="5580282" y="3501008"/>
              <a:ext cx="576404" cy="576404"/>
            </a:xfrm>
            <a:prstGeom prst="ellipse">
              <a:avLst/>
            </a:prstGeom>
            <a:solidFill>
              <a:srgbClr val="009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5148064" y="4169035"/>
              <a:ext cx="576404" cy="576404"/>
            </a:xfrm>
            <a:prstGeom prst="ellipse">
              <a:avLst/>
            </a:prstGeom>
            <a:solidFill>
              <a:srgbClr val="AF00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2367594" y="1709154"/>
              <a:ext cx="576404" cy="576404"/>
            </a:xfrm>
            <a:prstGeom prst="ellipse">
              <a:avLst/>
            </a:prstGeom>
            <a:solidFill>
              <a:srgbClr val="132577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2079392" y="2433493"/>
              <a:ext cx="576404" cy="576404"/>
            </a:xfrm>
            <a:prstGeom prst="ellipse">
              <a:avLst/>
            </a:prstGeom>
            <a:solidFill>
              <a:srgbClr val="13257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3491370" y="4689140"/>
              <a:ext cx="576404" cy="576404"/>
            </a:xfrm>
            <a:prstGeom prst="ellipse">
              <a:avLst/>
            </a:prstGeom>
            <a:solidFill>
              <a:srgbClr val="B7B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/>
            <p:cNvSpPr/>
            <p:nvPr/>
          </p:nvSpPr>
          <p:spPr>
            <a:xfrm>
              <a:off x="2706262" y="4329100"/>
              <a:ext cx="576404" cy="576404"/>
            </a:xfrm>
            <a:prstGeom prst="ellipse">
              <a:avLst/>
            </a:prstGeom>
            <a:solidFill>
              <a:srgbClr val="D1D2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/>
          </p:nvSpPr>
          <p:spPr>
            <a:xfrm>
              <a:off x="2113415" y="3746995"/>
              <a:ext cx="576404" cy="576404"/>
            </a:xfrm>
            <a:prstGeom prst="ellips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45461" y="3053707"/>
              <a:ext cx="1260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>
                  <a:solidFill>
                    <a:schemeClr val="bg1"/>
                  </a:solidFill>
                </a:rPr>
                <a:t>R019G037B119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39537" y="761588"/>
              <a:ext cx="1260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R237G119B003</a:t>
              </a:r>
              <a:endParaRPr lang="en-GB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73712" y="1162931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R244G163B000</a:t>
              </a:r>
              <a:endParaRPr lang="en-GB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95966" y="1756869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R255G221B000</a:t>
              </a:r>
              <a:endParaRPr lang="en-GB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84168" y="2570541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R081G160B038</a:t>
              </a:r>
              <a:endParaRPr lang="en-GB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084168" y="3409385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R000G152B212</a:t>
              </a:r>
              <a:endParaRPr lang="en-GB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77172" y="4159448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R175G000B124</a:t>
              </a:r>
              <a:endParaRPr lang="en-GB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12568" y="1497250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ESRF </a:t>
              </a:r>
              <a:r>
                <a:rPr lang="fr-FR" sz="1200" dirty="0" err="1" smtClean="0"/>
                <a:t>blue</a:t>
              </a:r>
              <a:r>
                <a:rPr lang="fr-FR" sz="1200" dirty="0" smtClean="0"/>
                <a:t> 75%</a:t>
              </a:r>
              <a:endParaRPr lang="en-GB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7503" y="2279467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ESRF </a:t>
              </a:r>
              <a:r>
                <a:rPr lang="fr-FR" sz="1200" dirty="0" err="1" smtClean="0"/>
                <a:t>blue</a:t>
              </a:r>
              <a:r>
                <a:rPr lang="fr-FR" sz="1200" dirty="0" smtClean="0"/>
                <a:t> 50%</a:t>
              </a:r>
              <a:endParaRPr lang="en-GB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78263" y="5265544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R183G185B186</a:t>
              </a:r>
              <a:endParaRPr lang="en-GB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68154" y="4899336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R209G210B212</a:t>
              </a:r>
              <a:endParaRPr lang="en-GB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38010" y="4311927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R244G244B244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2874857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logo_text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4000" y="6210000"/>
            <a:ext cx="1975944" cy="64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27200" y="126000"/>
            <a:ext cx="8236800" cy="496800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0" rIns="72000" bIns="0" rtlCol="0" anchor="ctr" anchorCtr="0">
            <a:noAutofit/>
          </a:bodyPr>
          <a:lstStyle/>
          <a:p>
            <a:r>
              <a:rPr lang="fr-FR" dirty="0" smtClean="0"/>
              <a:t>CLICK TO MODIFY THE STYLE OF THE TITLE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27200" y="764704"/>
            <a:ext cx="8236800" cy="54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modify</a:t>
            </a:r>
            <a:r>
              <a:rPr lang="fr-FR" dirty="0" smtClean="0"/>
              <a:t> </a:t>
            </a:r>
            <a:r>
              <a:rPr lang="fr-FR" dirty="0" err="1" smtClean="0"/>
              <a:t>attributes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719572" y="6483349"/>
            <a:ext cx="6120000" cy="2124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 b="1" cap="none" baseline="0">
                <a:solidFill>
                  <a:schemeClr val="tx2"/>
                </a:solidFill>
              </a:defRPr>
            </a:lvl1pPr>
          </a:lstStyle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79512" y="6483438"/>
            <a:ext cx="413559" cy="212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80000" y="126000"/>
            <a:ext cx="496800" cy="49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8" descr="logo_text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4000" y="6210000"/>
            <a:ext cx="1975944" cy="64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0000" y="126000"/>
            <a:ext cx="496800" cy="49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1" r:id="rId5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16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Font typeface="Arial" pitchFamily="34" charset="0"/>
        <a:buNone/>
        <a:defRPr sz="1800" b="1" kern="1200" baseline="0">
          <a:solidFill>
            <a:srgbClr val="002060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1500"/>
        </a:spcAft>
        <a:buFont typeface="Arial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5000"/>
        </a:lnSpc>
        <a:spcBef>
          <a:spcPts val="0"/>
        </a:spcBef>
        <a:spcAft>
          <a:spcPts val="500"/>
        </a:spcAft>
        <a:buFont typeface="Arial" pitchFamily="34" charset="0"/>
        <a:buNone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57188" indent="-174625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Clr>
          <a:schemeClr val="accent6"/>
        </a:buClr>
        <a:buFont typeface="Wingdings" pitchFamily="2" charset="2"/>
        <a:buChar char="l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0" indent="-174625" algn="l" defTabSz="9144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ITCOfficinaSans LT Book" pitchFamily="2" charset="0"/>
        <a:buChar char="&gt;"/>
        <a:defRPr sz="12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3884" userDrawn="1">
          <p15:clr>
            <a:srgbClr val="F26B43"/>
          </p15:clr>
        </p15:guide>
        <p15:guide id="2" pos="113" userDrawn="1">
          <p15:clr>
            <a:srgbClr val="F26B43"/>
          </p15:clr>
        </p15:guide>
        <p15:guide id="3" orient="horz" pos="482" userDrawn="1">
          <p15:clr>
            <a:srgbClr val="F26B43"/>
          </p15:clr>
        </p15:guide>
        <p15:guide id="4" pos="453" userDrawn="1">
          <p15:clr>
            <a:srgbClr val="F26B43"/>
          </p15:clr>
        </p15:guide>
        <p15:guide id="5" pos="564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e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3" Type="http://schemas.openxmlformats.org/officeDocument/2006/relationships/image" Target="../media/image5.pn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5" Type="http://schemas.openxmlformats.org/officeDocument/2006/relationships/image" Target="../media/image30.jpeg"/><Relationship Id="rId10" Type="http://schemas.openxmlformats.org/officeDocument/2006/relationships/image" Target="../media/image25.jpeg"/><Relationship Id="rId4" Type="http://schemas.openxmlformats.org/officeDocument/2006/relationships/image" Target="../media/image6.pn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e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jpe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e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jpe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video" Target="file:///\\data-gen.embl.fr\groups\instr\Meetings_ProgressReports_Conferences\MxCUBE%20Workshop\january%202017\image_registration_simple.avi" TargetMode="External"/><Relationship Id="rId6" Type="http://schemas.openxmlformats.org/officeDocument/2006/relationships/image" Target="../media/image34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35" y="2060848"/>
            <a:ext cx="2383905" cy="3036729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 smtClean="0"/>
              <a:t>10th </a:t>
            </a:r>
            <a:r>
              <a:rPr lang="en-GB" dirty="0" err="1" smtClean="0"/>
              <a:t>MxCUBE</a:t>
            </a:r>
            <a:r>
              <a:rPr lang="en-GB" dirty="0" smtClean="0"/>
              <a:t> Workshop, 16-18/01/2017, ESRF, Grenoble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3203848" y="3105835"/>
            <a:ext cx="50405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 smtClean="0">
                <a:solidFill>
                  <a:schemeClr val="accent1"/>
                </a:solidFill>
                <a:latin typeface="+mj-lt"/>
              </a:rPr>
              <a:t>CRYSTALLIZATION PLATES DATA ACQUISITION IN MXCUBE</a:t>
            </a:r>
          </a:p>
          <a:p>
            <a:endParaRPr lang="en-GB" sz="2400" b="1" dirty="0">
              <a:solidFill>
                <a:schemeClr val="accent1"/>
              </a:solidFill>
              <a:latin typeface="+mj-lt"/>
            </a:endParaRPr>
          </a:p>
          <a:p>
            <a:r>
              <a:rPr lang="en-GB" sz="1600" b="1" dirty="0" smtClean="0">
                <a:solidFill>
                  <a:schemeClr val="accent1"/>
                </a:solidFill>
                <a:latin typeface="+mj-lt"/>
              </a:rPr>
              <a:t>Jeremy SINOIR – EMBL Grenoble</a:t>
            </a:r>
          </a:p>
          <a:p>
            <a:r>
              <a:rPr lang="en-GB" sz="1600" b="1" dirty="0" smtClean="0">
                <a:solidFill>
                  <a:schemeClr val="accent1"/>
                </a:solidFill>
                <a:latin typeface="+mj-lt"/>
              </a:rPr>
              <a:t>Antonia BETEVA - ESRF</a:t>
            </a:r>
            <a:endParaRPr lang="en-US" sz="1600" b="1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6" name="Picture 5" descr="https://upload.wikimedia.org/wikipedia/en/thumb/b/b1/EMBL_logo.svg/1280px-EMBL_logo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8384" y="5733256"/>
            <a:ext cx="764641" cy="32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79169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Crystallization plates data acquisition in </a:t>
            </a:r>
            <a:r>
              <a:rPr lang="en-GB" dirty="0" err="1" smtClean="0"/>
              <a:t>mxcube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79200"/>
            <a:ext cx="598545" cy="7398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96000" y="6516000"/>
            <a:ext cx="609653" cy="2633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-1237862" y="3456993"/>
            <a:ext cx="8763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36441" y="0"/>
            <a:ext cx="0" cy="6858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837993" y="685800"/>
            <a:ext cx="2029407" cy="276186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 rot="2436051">
            <a:off x="1640661" y="615963"/>
            <a:ext cx="4807222" cy="4712776"/>
          </a:xfrm>
          <a:prstGeom prst="arc">
            <a:avLst>
              <a:gd name="adj1" fmla="val 13574869"/>
              <a:gd name="adj2" fmla="val 15946886"/>
            </a:avLst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4471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Crystallization plates data acquisition in </a:t>
            </a:r>
            <a:r>
              <a:rPr lang="en-GB" dirty="0" err="1" smtClean="0"/>
              <a:t>mxcube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79200"/>
            <a:ext cx="598545" cy="7398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96000" y="6516000"/>
            <a:ext cx="609653" cy="2633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-1237862" y="3456993"/>
            <a:ext cx="8763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36441" y="0"/>
            <a:ext cx="0" cy="6858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837993" y="685800"/>
            <a:ext cx="2029407" cy="276186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 rot="2436051">
            <a:off x="1640661" y="615963"/>
            <a:ext cx="4807222" cy="4712776"/>
          </a:xfrm>
          <a:prstGeom prst="arc">
            <a:avLst>
              <a:gd name="adj1" fmla="val 13574869"/>
              <a:gd name="adj2" fmla="val 15946886"/>
            </a:avLst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4471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Crystallization plates data acquisition in </a:t>
            </a:r>
            <a:r>
              <a:rPr lang="en-GB" dirty="0" err="1" smtClean="0"/>
              <a:t>mxcube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79200"/>
            <a:ext cx="598545" cy="7398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96000" y="6516000"/>
            <a:ext cx="609653" cy="2633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6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pic>
        <p:nvPicPr>
          <p:cNvPr id="10" name="Picture 9" descr="7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pic>
        <p:nvPicPr>
          <p:cNvPr id="13" name="Picture 12" descr="8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pic>
        <p:nvPicPr>
          <p:cNvPr id="14" name="Picture 13" descr="9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pic>
        <p:nvPicPr>
          <p:cNvPr id="15" name="Picture 14" descr="10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pic>
        <p:nvPicPr>
          <p:cNvPr id="16" name="Picture 15" descr="11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pic>
        <p:nvPicPr>
          <p:cNvPr id="17" name="Picture 16" descr="12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pic>
        <p:nvPicPr>
          <p:cNvPr id="18" name="Picture 17" descr="13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pic>
        <p:nvPicPr>
          <p:cNvPr id="20" name="Picture 19" descr="14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pic>
        <p:nvPicPr>
          <p:cNvPr id="21" name="Picture 20" descr="15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pic>
        <p:nvPicPr>
          <p:cNvPr id="22" name="Picture 21" descr="16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pic>
        <p:nvPicPr>
          <p:cNvPr id="23" name="Picture 22" descr="17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-1237862" y="3447662"/>
            <a:ext cx="8763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36441" y="0"/>
            <a:ext cx="0" cy="6858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4471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Crystallization plates data acquisition in </a:t>
            </a:r>
            <a:r>
              <a:rPr lang="en-GB" dirty="0" err="1" smtClean="0"/>
              <a:t>mxcube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79200"/>
            <a:ext cx="598545" cy="7398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96000" y="6516000"/>
            <a:ext cx="609653" cy="2633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ini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-1237862" y="3456993"/>
            <a:ext cx="8763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36441" y="0"/>
            <a:ext cx="0" cy="6858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4471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Crystallization plates data acquisition in </a:t>
            </a:r>
            <a:r>
              <a:rPr lang="en-GB" dirty="0" err="1" smtClean="0"/>
              <a:t>mxcube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79200"/>
            <a:ext cx="598545" cy="7398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96000" y="6516000"/>
            <a:ext cx="609653" cy="2633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-1237862" y="3456993"/>
            <a:ext cx="8763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36441" y="0"/>
            <a:ext cx="0" cy="6858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4471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Crystallization plates data acquisition in </a:t>
            </a:r>
            <a:r>
              <a:rPr lang="en-GB" dirty="0" err="1" smtClean="0"/>
              <a:t>mxcube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79200"/>
            <a:ext cx="598545" cy="7398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96000" y="6516000"/>
            <a:ext cx="609653" cy="2633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-1237862" y="3447662"/>
            <a:ext cx="8763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36441" y="0"/>
            <a:ext cx="0" cy="6858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4471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Crystallization plates data acquisition in </a:t>
            </a:r>
            <a:r>
              <a:rPr lang="en-GB" dirty="0" err="1" smtClean="0"/>
              <a:t>mxcube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79200"/>
            <a:ext cx="598545" cy="7398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96000" y="6516000"/>
            <a:ext cx="609653" cy="2633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1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-1237862" y="3447662"/>
            <a:ext cx="8763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36441" y="0"/>
            <a:ext cx="0" cy="6858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4471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Crystallization plates data acquisition in </a:t>
            </a:r>
            <a:r>
              <a:rPr lang="en-GB" dirty="0" err="1" smtClean="0"/>
              <a:t>mxcube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79200"/>
            <a:ext cx="598545" cy="7398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96000" y="6516000"/>
            <a:ext cx="609653" cy="2633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1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-1237862" y="3447662"/>
            <a:ext cx="8763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836441" y="0"/>
            <a:ext cx="0" cy="6858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4471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Crystallization plates data acquisition in </a:t>
            </a:r>
            <a:r>
              <a:rPr lang="en-GB" dirty="0" err="1" smtClean="0"/>
              <a:t>mxcube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5536" y="764704"/>
            <a:ext cx="8236800" cy="5400000"/>
          </a:xfrm>
        </p:spPr>
        <p:txBody>
          <a:bodyPr/>
          <a:lstStyle/>
          <a:p>
            <a:pPr marL="182563" lvl="3" indent="0">
              <a:buNone/>
            </a:pPr>
            <a:r>
              <a:rPr lang="en-GB" sz="1800" b="1" dirty="0" smtClean="0">
                <a:solidFill>
                  <a:srgbClr val="002060"/>
                </a:solidFill>
              </a:rPr>
              <a:t>      </a:t>
            </a:r>
          </a:p>
          <a:p>
            <a:pPr marL="182563" lvl="3" indent="0" algn="ctr">
              <a:buNone/>
            </a:pPr>
            <a:r>
              <a:rPr lang="en-GB" sz="1800" b="1" dirty="0" smtClean="0">
                <a:solidFill>
                  <a:srgbClr val="002060"/>
                </a:solidFill>
              </a:rPr>
              <a:t>Omega rotation limitations</a:t>
            </a: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79200"/>
            <a:ext cx="598545" cy="7398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96000" y="6516000"/>
            <a:ext cx="609653" cy="263370"/>
          </a:xfrm>
          <a:prstGeom prst="rect">
            <a:avLst/>
          </a:prstGeom>
        </p:spPr>
      </p:pic>
      <p:pic>
        <p:nvPicPr>
          <p:cNvPr id="9" name="Picture 8" descr="Untitddled.png"/>
          <p:cNvPicPr preferRelativeResize="0"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7276" y="1656000"/>
            <a:ext cx="5508000" cy="4320000"/>
          </a:xfrm>
          <a:prstGeom prst="rect">
            <a:avLst/>
          </a:prstGeom>
        </p:spPr>
      </p:pic>
      <p:pic>
        <p:nvPicPr>
          <p:cNvPr id="10" name="Picture 9" descr="Untitled44.png"/>
          <p:cNvPicPr preferRelativeResize="0"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7653" y="1656000"/>
            <a:ext cx="5508000" cy="432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2931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Crystallization plates data acquisition in </a:t>
            </a:r>
            <a:r>
              <a:rPr lang="en-GB" dirty="0" err="1" smtClean="0"/>
              <a:t>mxcube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 smtClean="0"/>
              <a:t>10th </a:t>
            </a:r>
            <a:r>
              <a:rPr lang="en-GB" dirty="0" err="1" smtClean="0"/>
              <a:t>MxCUBE</a:t>
            </a:r>
            <a:r>
              <a:rPr lang="en-GB" dirty="0" smtClean="0"/>
              <a:t> Workshop, 16-18/01/2017, ESRF, Grenoble                                       Jeremy SINOIR, Antonia BETEVA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79200"/>
            <a:ext cx="598545" cy="7398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96000" y="6516000"/>
            <a:ext cx="609653" cy="263370"/>
          </a:xfrm>
          <a:prstGeom prst="rect">
            <a:avLst/>
          </a:prstGeom>
        </p:spPr>
      </p:pic>
      <p:pic>
        <p:nvPicPr>
          <p:cNvPr id="15" name="image_registration_simple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3275856" y="1066800"/>
            <a:ext cx="5417128" cy="490381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79512" y="1124744"/>
            <a:ext cx="2880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563" lvl="3" indent="0">
              <a:buNone/>
            </a:pPr>
            <a:r>
              <a:rPr lang="en-GB" sz="2400" b="1" dirty="0" smtClean="0">
                <a:solidFill>
                  <a:srgbClr val="002060"/>
                </a:solidFill>
              </a:rPr>
              <a:t>Image </a:t>
            </a:r>
          </a:p>
          <a:p>
            <a:pPr marL="182563" lvl="3" indent="0">
              <a:buNone/>
            </a:pPr>
            <a:r>
              <a:rPr lang="en-GB" sz="2400" b="1" dirty="0" err="1" smtClean="0">
                <a:solidFill>
                  <a:srgbClr val="002060"/>
                </a:solidFill>
              </a:rPr>
              <a:t>Repositionning</a:t>
            </a:r>
            <a:r>
              <a:rPr lang="en-GB" sz="2400" b="1" dirty="0" smtClean="0">
                <a:solidFill>
                  <a:srgbClr val="002060"/>
                </a:solidFill>
              </a:rPr>
              <a:t> :</a:t>
            </a:r>
            <a:endParaRPr 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152931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Crystallization plates data acquisition in </a:t>
            </a:r>
            <a:r>
              <a:rPr lang="en-GB" dirty="0" err="1" smtClean="0"/>
              <a:t>mxcube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7544" y="764704"/>
            <a:ext cx="8280920" cy="5400000"/>
          </a:xfrm>
        </p:spPr>
        <p:txBody>
          <a:bodyPr/>
          <a:lstStyle/>
          <a:p>
            <a:endParaRPr lang="en-US" dirty="0" smtClean="0"/>
          </a:p>
          <a:p>
            <a:pPr algn="ctr"/>
            <a:r>
              <a:rPr lang="en-GB" dirty="0" smtClean="0"/>
              <a:t>PLATE GRIPPER</a:t>
            </a:r>
          </a:p>
          <a:p>
            <a:pPr algn="ctr"/>
            <a:endParaRPr lang="en-US" dirty="0"/>
          </a:p>
          <a:p>
            <a:r>
              <a:rPr lang="en-US" dirty="0" smtClean="0"/>
              <a:t>Put </a:t>
            </a:r>
            <a:r>
              <a:rPr lang="en-US" dirty="0"/>
              <a:t>in place of the goniometer head on the EMBL Micro </a:t>
            </a:r>
            <a:r>
              <a:rPr lang="en-US" dirty="0" err="1" smtClean="0"/>
              <a:t>Diffractometer</a:t>
            </a:r>
            <a:r>
              <a:rPr lang="en-US" dirty="0" smtClean="0"/>
              <a:t>(s)</a:t>
            </a:r>
          </a:p>
          <a:p>
            <a:pPr marL="182563" lvl="3" indent="0">
              <a:buNone/>
            </a:pPr>
            <a:r>
              <a:rPr lang="en-GB" sz="1800" dirty="0" smtClean="0"/>
              <a:t>Compatible </a:t>
            </a:r>
            <a:r>
              <a:rPr lang="en-GB" sz="1800" dirty="0"/>
              <a:t>with MD2-S and MD3 (and soon MD3-UP)</a:t>
            </a:r>
          </a:p>
          <a:p>
            <a:pPr marL="182563" lvl="3" indent="0">
              <a:buNone/>
            </a:pPr>
            <a:r>
              <a:rPr lang="en-GB" sz="1800" dirty="0"/>
              <a:t>Allows data collection directly from crystallization plates at RT</a:t>
            </a:r>
          </a:p>
          <a:p>
            <a:pPr marL="182563" lvl="3" indent="0">
              <a:buNone/>
            </a:pPr>
            <a:r>
              <a:rPr lang="en-GB" sz="1800" dirty="0"/>
              <a:t>Compatible with </a:t>
            </a:r>
            <a:r>
              <a:rPr lang="en-GB" sz="1800" dirty="0" err="1"/>
              <a:t>CrystalDirect</a:t>
            </a:r>
            <a:r>
              <a:rPr lang="en-GB" sz="1800" dirty="0"/>
              <a:t>, </a:t>
            </a:r>
            <a:r>
              <a:rPr lang="en-GB" sz="1800" dirty="0" err="1"/>
              <a:t>Mitegen</a:t>
            </a:r>
            <a:r>
              <a:rPr lang="en-GB" sz="1800" dirty="0"/>
              <a:t> inSitu-1 and Crystal Quick </a:t>
            </a:r>
            <a:r>
              <a:rPr lang="en-GB" sz="1800" dirty="0" smtClean="0"/>
              <a:t>X</a:t>
            </a:r>
          </a:p>
          <a:p>
            <a:pPr marL="182563" lvl="3" indent="0">
              <a:buNone/>
            </a:pPr>
            <a:endParaRPr lang="en-GB" sz="1800" dirty="0"/>
          </a:p>
          <a:p>
            <a:r>
              <a:rPr lang="en-GB" dirty="0" smtClean="0"/>
              <a:t>Designed </a:t>
            </a:r>
            <a:r>
              <a:rPr lang="en-GB" dirty="0"/>
              <a:t>by EMBL Grenoble, commercialized by </a:t>
            </a:r>
            <a:r>
              <a:rPr lang="en-GB" dirty="0" smtClean="0"/>
              <a:t>MAATEL</a:t>
            </a:r>
            <a:endParaRPr lang="en-GB" dirty="0"/>
          </a:p>
          <a:p>
            <a:r>
              <a:rPr lang="en-GB" dirty="0" smtClean="0"/>
              <a:t>Integrated </a:t>
            </a:r>
            <a:r>
              <a:rPr lang="en-GB" dirty="0"/>
              <a:t>at ESRF in 2016 (ID30B) : EMBL/ESRF </a:t>
            </a:r>
            <a:r>
              <a:rPr lang="en-GB" dirty="0" smtClean="0"/>
              <a:t>Collaboration</a:t>
            </a:r>
            <a:endParaRPr lang="en-US" dirty="0" smtClean="0"/>
          </a:p>
          <a:p>
            <a:pPr marL="182563" lvl="3" indent="0">
              <a:buNone/>
            </a:pP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79200"/>
            <a:ext cx="598545" cy="7398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96000" y="6516000"/>
            <a:ext cx="609653" cy="2633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912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Crystallization plates data acquisition in </a:t>
            </a:r>
            <a:r>
              <a:rPr lang="en-GB" dirty="0" err="1"/>
              <a:t>mxcube</a:t>
            </a:r>
            <a:endParaRPr lang="en-GB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84953"/>
            <a:ext cx="4074896" cy="3745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42" y="1575773"/>
            <a:ext cx="7793083" cy="46889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" y="79200"/>
            <a:ext cx="598545" cy="7398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96000" y="6516000"/>
            <a:ext cx="609653" cy="2633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9992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Crystallization plates data acquisition in </a:t>
            </a:r>
            <a:r>
              <a:rPr lang="en-GB" dirty="0" err="1" smtClean="0"/>
              <a:t>mxcube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GB" sz="1000" dirty="0" smtClean="0"/>
          </a:p>
          <a:p>
            <a:pPr algn="ctr"/>
            <a:r>
              <a:rPr lang="en-GB" dirty="0" smtClean="0"/>
              <a:t>Adaptation </a:t>
            </a:r>
            <a:r>
              <a:rPr lang="en-GB" dirty="0"/>
              <a:t>of the EMBL Hamburg </a:t>
            </a:r>
            <a:r>
              <a:rPr lang="en-GB" dirty="0" smtClean="0"/>
              <a:t>Implementation</a:t>
            </a:r>
            <a:endParaRPr lang="en-US" dirty="0"/>
          </a:p>
          <a:p>
            <a:r>
              <a:rPr lang="en-US" dirty="0" smtClean="0"/>
              <a:t>Sample changer look and behave like</a:t>
            </a:r>
          </a:p>
          <a:p>
            <a:pPr marL="182563" lvl="3" indent="0">
              <a:buNone/>
            </a:pPr>
            <a:r>
              <a:rPr lang="en-US" sz="1600" dirty="0"/>
              <a:t>Specific hardware object – </a:t>
            </a:r>
            <a:r>
              <a:rPr lang="en-US" sz="1600" dirty="0" err="1"/>
              <a:t>PlateManipulator</a:t>
            </a:r>
            <a:r>
              <a:rPr lang="en-US" sz="1600" dirty="0" smtClean="0"/>
              <a:t>.</a:t>
            </a:r>
          </a:p>
          <a:p>
            <a:pPr marL="182563" lvl="3" indent="0">
              <a:buNone/>
            </a:pPr>
            <a:r>
              <a:rPr lang="en-US" sz="1600" dirty="0" smtClean="0"/>
              <a:t>Load </a:t>
            </a:r>
            <a:r>
              <a:rPr lang="en-US" sz="1600" dirty="0"/>
              <a:t>is actually moving to a </a:t>
            </a:r>
            <a:r>
              <a:rPr lang="en-US" sz="1600" dirty="0" smtClean="0"/>
              <a:t>drop. No unload</a:t>
            </a:r>
            <a:endParaRPr lang="en-US" sz="1600" dirty="0"/>
          </a:p>
          <a:p>
            <a:pPr marL="182563" lvl="3" indent="0">
              <a:buNone/>
            </a:pPr>
            <a:r>
              <a:rPr lang="en-US" sz="1600" dirty="0" smtClean="0"/>
              <a:t>Changes in </a:t>
            </a:r>
            <a:r>
              <a:rPr lang="en-US" sz="1600" dirty="0" err="1" smtClean="0"/>
              <a:t>TreeBrick</a:t>
            </a:r>
            <a:r>
              <a:rPr lang="en-US" sz="1600" dirty="0" smtClean="0"/>
              <a:t> and in queue (slightly different representation, no </a:t>
            </a:r>
            <a:r>
              <a:rPr lang="en-GB" sz="1600" dirty="0" smtClean="0"/>
              <a:t>automatic</a:t>
            </a:r>
            <a:r>
              <a:rPr lang="en-US" sz="1600" dirty="0" smtClean="0"/>
              <a:t> </a:t>
            </a:r>
            <a:r>
              <a:rPr lang="en-GB" sz="1600" dirty="0" smtClean="0"/>
              <a:t>centring, no specific detailed brick)</a:t>
            </a:r>
            <a:r>
              <a:rPr lang="en-US" sz="1600" dirty="0" smtClean="0"/>
              <a:t>.</a:t>
            </a:r>
          </a:p>
          <a:p>
            <a:r>
              <a:rPr lang="en-US" dirty="0" smtClean="0"/>
              <a:t>Goniometer head and not a sample changer</a:t>
            </a:r>
          </a:p>
          <a:p>
            <a:pPr marL="182563" lvl="3" indent="0">
              <a:buNone/>
            </a:pPr>
            <a:r>
              <a:rPr lang="en-US" sz="1600" dirty="0" smtClean="0"/>
              <a:t>Handled </a:t>
            </a:r>
            <a:r>
              <a:rPr lang="en-US" sz="1600" dirty="0"/>
              <a:t>by </a:t>
            </a:r>
            <a:r>
              <a:rPr lang="en-US" sz="1600" dirty="0" err="1" smtClean="0"/>
              <a:t>AbstractDiffractometer</a:t>
            </a:r>
            <a:r>
              <a:rPr lang="en-US" sz="1600" dirty="0" smtClean="0"/>
              <a:t> and </a:t>
            </a:r>
            <a:r>
              <a:rPr lang="en-US" sz="1600" u="sng" dirty="0" err="1" smtClean="0"/>
              <a:t>Microdiff</a:t>
            </a:r>
            <a:r>
              <a:rPr lang="en-US" sz="1600" u="sng" dirty="0" smtClean="0"/>
              <a:t> </a:t>
            </a:r>
            <a:r>
              <a:rPr lang="en-US" sz="1600" dirty="0"/>
              <a:t>hardware </a:t>
            </a:r>
            <a:r>
              <a:rPr lang="en-US" sz="1600" dirty="0" smtClean="0"/>
              <a:t>objects</a:t>
            </a:r>
            <a:r>
              <a:rPr lang="en-GB" sz="1600" dirty="0" smtClean="0"/>
              <a:t>.</a:t>
            </a:r>
            <a:endParaRPr lang="en-GB" sz="1600" dirty="0"/>
          </a:p>
          <a:p>
            <a:pPr marL="182563" lvl="3" indent="0">
              <a:buNone/>
            </a:pPr>
            <a:r>
              <a:rPr lang="en-GB" sz="1600" dirty="0"/>
              <a:t>Separate role in </a:t>
            </a:r>
            <a:r>
              <a:rPr lang="en-GB" sz="1600" dirty="0" err="1" smtClean="0"/>
              <a:t>BeamlineSetup</a:t>
            </a:r>
            <a:endParaRPr lang="en-US" sz="1600" dirty="0" smtClean="0"/>
          </a:p>
          <a:p>
            <a:r>
              <a:rPr lang="en-US" dirty="0" err="1" smtClean="0"/>
              <a:t>Centring</a:t>
            </a:r>
            <a:endParaRPr lang="en-US" dirty="0" smtClean="0"/>
          </a:p>
          <a:p>
            <a:pPr marL="182563" lvl="3" indent="0">
              <a:buNone/>
            </a:pPr>
            <a:r>
              <a:rPr lang="en-US" sz="1600" dirty="0" smtClean="0"/>
              <a:t>1 click </a:t>
            </a:r>
            <a:r>
              <a:rPr lang="en-US" sz="1600" dirty="0" err="1" smtClean="0"/>
              <a:t>centring</a:t>
            </a:r>
            <a:r>
              <a:rPr lang="en-US" sz="1600" dirty="0" smtClean="0"/>
              <a:t>, as many times as desired – </a:t>
            </a:r>
            <a:r>
              <a:rPr lang="en-US" sz="1600" dirty="0" err="1" smtClean="0"/>
              <a:t>HutchMenuBrick</a:t>
            </a:r>
            <a:r>
              <a:rPr lang="en-US" sz="1600" dirty="0" smtClean="0"/>
              <a:t>.</a:t>
            </a:r>
          </a:p>
          <a:p>
            <a:pPr marL="182563" lvl="3" indent="0">
              <a:buNone/>
            </a:pPr>
            <a:r>
              <a:rPr lang="en-US" sz="1600" dirty="0" smtClean="0"/>
              <a:t>Use different motors – </a:t>
            </a:r>
            <a:r>
              <a:rPr lang="en-US" sz="1600" u="sng" dirty="0" err="1" smtClean="0"/>
              <a:t>MicrodiffFocusMotor</a:t>
            </a:r>
            <a:r>
              <a:rPr lang="en-US" sz="1600" dirty="0" smtClean="0"/>
              <a:t>, </a:t>
            </a:r>
            <a:r>
              <a:rPr lang="en-US" sz="1600" u="sng" dirty="0" err="1" smtClean="0"/>
              <a:t>PlateTranslation</a:t>
            </a:r>
            <a:endParaRPr lang="en-US" sz="1600" dirty="0"/>
          </a:p>
          <a:p>
            <a:endParaRPr lang="en-US" dirty="0" smtClean="0"/>
          </a:p>
          <a:p>
            <a:pPr marL="182563" lvl="3" indent="0">
              <a:buNone/>
            </a:pP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79200"/>
            <a:ext cx="598545" cy="7398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96000" y="6516000"/>
            <a:ext cx="609653" cy="2633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7797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Crystallization plates data acquisition in </a:t>
            </a:r>
            <a:r>
              <a:rPr lang="en-GB" dirty="0" err="1" smtClean="0"/>
              <a:t>mxcube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182563" lvl="3" indent="0">
              <a:buNone/>
            </a:pP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79200"/>
            <a:ext cx="598545" cy="7398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6000" y="756000"/>
            <a:ext cx="8200074" cy="545176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384000" y="3276000"/>
            <a:ext cx="2628000" cy="30480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48000" y="342000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solidFill>
                  <a:srgbClr val="FF0000"/>
                </a:solidFill>
              </a:rPr>
              <a:t>AlignY</a:t>
            </a:r>
            <a:endParaRPr 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464000" y="2844000"/>
            <a:ext cx="72000" cy="111600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916000" y="4032000"/>
            <a:ext cx="31756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Dedicated Motor : Plate Translation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96000" y="6516000"/>
            <a:ext cx="609653" cy="2633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0274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Crystallization plates data acquisition in </a:t>
            </a:r>
            <a:r>
              <a:rPr lang="en-GB" dirty="0" err="1" smtClean="0"/>
              <a:t>mxcube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29262" y="1426998"/>
            <a:ext cx="4035902" cy="466994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16008" y="1009210"/>
            <a:ext cx="3811710" cy="50806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79200"/>
            <a:ext cx="598545" cy="744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36121" y="971223"/>
            <a:ext cx="14221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cap="all" dirty="0">
                <a:solidFill>
                  <a:schemeClr val="accent1"/>
                </a:solidFill>
                <a:ea typeface="+mj-ea"/>
                <a:cs typeface="+mj-cs"/>
              </a:rPr>
              <a:t>MD3 VERSION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96000" y="6516000"/>
            <a:ext cx="609653" cy="2633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3018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Crystallization plates data acquisition in </a:t>
            </a:r>
            <a:r>
              <a:rPr lang="en-GB" dirty="0" err="1" smtClean="0"/>
              <a:t>mxcube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7688" y="792000"/>
            <a:ext cx="8236800" cy="5348491"/>
          </a:xfrm>
        </p:spPr>
        <p:txBody>
          <a:bodyPr/>
          <a:lstStyle/>
          <a:p>
            <a:r>
              <a:rPr lang="en-GB" sz="1400" dirty="0" smtClean="0"/>
              <a:t>User-assisted homing and interlock definition</a:t>
            </a:r>
          </a:p>
          <a:p>
            <a:endParaRPr lang="en-GB" sz="1000" dirty="0" smtClean="0"/>
          </a:p>
          <a:p>
            <a:endParaRPr lang="en-GB" sz="1000" dirty="0" smtClean="0"/>
          </a:p>
          <a:p>
            <a:endParaRPr lang="en-GB" sz="1400" dirty="0"/>
          </a:p>
          <a:p>
            <a:endParaRPr lang="en-GB" sz="1400" dirty="0" smtClean="0"/>
          </a:p>
          <a:p>
            <a:endParaRPr lang="en-GB" sz="1400" dirty="0"/>
          </a:p>
          <a:p>
            <a:endParaRPr lang="en-GB" sz="1400" dirty="0" smtClean="0"/>
          </a:p>
          <a:p>
            <a:endParaRPr lang="en-GB" sz="1400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75905"/>
            <a:ext cx="598545" cy="739868"/>
          </a:xfrm>
          <a:prstGeom prst="rect">
            <a:avLst/>
          </a:prstGeom>
        </p:spPr>
      </p:pic>
      <p:pic>
        <p:nvPicPr>
          <p:cNvPr id="7" name="Picture 4" descr="D:\jsinoir\dev\MX\MD\src\org\embl\md\resources\OmegaManualHoming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3403" y="1134858"/>
            <a:ext cx="4624917" cy="2667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16000" y="1134858"/>
            <a:ext cx="3252918" cy="5145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0000" y="4212000"/>
            <a:ext cx="3587448" cy="20702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80000" y="792000"/>
            <a:ext cx="3103571" cy="236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1200"/>
              </a:spcBef>
              <a:spcAft>
                <a:spcPts val="600"/>
              </a:spcAft>
            </a:pPr>
            <a:r>
              <a:rPr lang="en-GB" sz="1400" b="1" dirty="0">
                <a:solidFill>
                  <a:srgbClr val="002060"/>
                </a:solidFill>
              </a:rPr>
              <a:t>Highly constrained environment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6000" y="3960000"/>
            <a:ext cx="2628000" cy="198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1200"/>
              </a:spcBef>
              <a:spcAft>
                <a:spcPts val="600"/>
              </a:spcAft>
            </a:pPr>
            <a:r>
              <a:rPr lang="en-GB" sz="1400" b="1" dirty="0">
                <a:solidFill>
                  <a:srgbClr val="002060"/>
                </a:solidFill>
              </a:rPr>
              <a:t>T</a:t>
            </a:r>
            <a:r>
              <a:rPr lang="en-GB" sz="1400" b="1" dirty="0" smtClean="0">
                <a:solidFill>
                  <a:srgbClr val="002060"/>
                </a:solidFill>
              </a:rPr>
              <a:t>wo shooting configurations</a:t>
            </a:r>
            <a:endParaRPr lang="en-GB" sz="1400" b="1" dirty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96000" y="6516000"/>
            <a:ext cx="609653" cy="263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Crystallization plates data acquisition in </a:t>
            </a:r>
            <a:r>
              <a:rPr lang="en-GB" dirty="0" err="1" smtClean="0"/>
              <a:t>mxcube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9552" y="764704"/>
            <a:ext cx="8208912" cy="5400000"/>
          </a:xfrm>
        </p:spPr>
        <p:txBody>
          <a:bodyPr/>
          <a:lstStyle/>
          <a:p>
            <a:endParaRPr lang="en-US" dirty="0" smtClean="0"/>
          </a:p>
          <a:p>
            <a:pPr algn="ctr"/>
            <a:r>
              <a:rPr lang="en-GB" dirty="0" smtClean="0"/>
              <a:t>CENTRING METHODS</a:t>
            </a:r>
          </a:p>
          <a:p>
            <a:pPr algn="ctr"/>
            <a:endParaRPr lang="en-US" dirty="0"/>
          </a:p>
          <a:p>
            <a:r>
              <a:rPr lang="en-US" dirty="0" smtClean="0"/>
              <a:t>Goniometer/</a:t>
            </a:r>
            <a:r>
              <a:rPr lang="en-US" dirty="0" err="1" smtClean="0"/>
              <a:t>Minikappa</a:t>
            </a:r>
            <a:r>
              <a:rPr lang="en-US" dirty="0" smtClean="0"/>
              <a:t> Head</a:t>
            </a:r>
          </a:p>
          <a:p>
            <a:pPr marL="182563" lvl="3" indent="0">
              <a:buClr>
                <a:srgbClr val="0098D4"/>
              </a:buClr>
              <a:buNone/>
            </a:pPr>
            <a:r>
              <a:rPr lang="en-GB" sz="1800" b="1" dirty="0">
                <a:solidFill>
                  <a:prstClr val="black"/>
                </a:solidFill>
              </a:rPr>
              <a:t>Manual</a:t>
            </a:r>
            <a:r>
              <a:rPr lang="en-GB" sz="1800" dirty="0">
                <a:solidFill>
                  <a:prstClr val="black"/>
                </a:solidFill>
              </a:rPr>
              <a:t> – 3 click centring</a:t>
            </a:r>
          </a:p>
          <a:p>
            <a:pPr marL="182563" lvl="3" indent="0">
              <a:buNone/>
            </a:pPr>
            <a:r>
              <a:rPr lang="en-GB" sz="1800" b="1" dirty="0" smtClean="0"/>
              <a:t>Semi-automatic</a:t>
            </a:r>
            <a:r>
              <a:rPr lang="en-GB" sz="1800" dirty="0" smtClean="0"/>
              <a:t> – centre with lucid2 and then confirm or refine with manual centring</a:t>
            </a:r>
          </a:p>
          <a:p>
            <a:r>
              <a:rPr lang="en-GB" dirty="0" smtClean="0"/>
              <a:t>Plate Gripper</a:t>
            </a:r>
          </a:p>
          <a:p>
            <a:pPr marL="182563" lvl="3" indent="0">
              <a:buClr>
                <a:srgbClr val="0098D4"/>
              </a:buClr>
              <a:buNone/>
            </a:pPr>
            <a:r>
              <a:rPr lang="en-GB" sz="1800" b="1" dirty="0">
                <a:solidFill>
                  <a:prstClr val="black"/>
                </a:solidFill>
              </a:rPr>
              <a:t>Manual</a:t>
            </a:r>
            <a:r>
              <a:rPr lang="en-GB" sz="1800" dirty="0">
                <a:solidFill>
                  <a:prstClr val="black"/>
                </a:solidFill>
              </a:rPr>
              <a:t> – </a:t>
            </a:r>
            <a:r>
              <a:rPr lang="en-GB" sz="1800" dirty="0" smtClean="0">
                <a:solidFill>
                  <a:prstClr val="black"/>
                </a:solidFill>
              </a:rPr>
              <a:t>1 click centring, executed as many times as desired</a:t>
            </a:r>
            <a:endParaRPr lang="en-GB" sz="1800" dirty="0">
              <a:solidFill>
                <a:prstClr val="black"/>
              </a:solidFill>
            </a:endParaRPr>
          </a:p>
          <a:p>
            <a:pPr marL="182563" lvl="3" indent="0">
              <a:buClr>
                <a:srgbClr val="0098D4"/>
              </a:buClr>
              <a:buNone/>
            </a:pPr>
            <a:r>
              <a:rPr lang="en-GB" sz="1800" b="1" dirty="0" smtClean="0">
                <a:solidFill>
                  <a:prstClr val="black"/>
                </a:solidFill>
              </a:rPr>
              <a:t>Semi-automatic</a:t>
            </a:r>
            <a:r>
              <a:rPr lang="en-GB" sz="1800" dirty="0" smtClean="0">
                <a:solidFill>
                  <a:prstClr val="black"/>
                </a:solidFill>
              </a:rPr>
              <a:t> </a:t>
            </a:r>
            <a:r>
              <a:rPr lang="en-GB" sz="1800" dirty="0">
                <a:solidFill>
                  <a:prstClr val="black"/>
                </a:solidFill>
              </a:rPr>
              <a:t>– </a:t>
            </a:r>
            <a:r>
              <a:rPr lang="en-GB" sz="1800" dirty="0" smtClean="0">
                <a:solidFill>
                  <a:prstClr val="black"/>
                </a:solidFill>
              </a:rPr>
              <a:t>click and focus and then confirm or </a:t>
            </a:r>
            <a:r>
              <a:rPr lang="en-GB" sz="1800" dirty="0" smtClean="0"/>
              <a:t>refine with </a:t>
            </a:r>
            <a:r>
              <a:rPr lang="en-GB" sz="1800" dirty="0"/>
              <a:t>manual centring</a:t>
            </a:r>
            <a:endParaRPr lang="en-GB" sz="1800" dirty="0">
              <a:solidFill>
                <a:prstClr val="black"/>
              </a:solidFill>
            </a:endParaRPr>
          </a:p>
          <a:p>
            <a:endParaRPr lang="en-GB" dirty="0"/>
          </a:p>
          <a:p>
            <a:pPr marL="182563" lvl="3" indent="0">
              <a:buNone/>
            </a:pPr>
            <a:endParaRPr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79200"/>
            <a:ext cx="598545" cy="7398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96000" y="6516000"/>
            <a:ext cx="609653" cy="2633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7401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Crystallization plates data acquisition in </a:t>
            </a:r>
            <a:r>
              <a:rPr lang="en-GB" dirty="0" err="1" smtClean="0"/>
              <a:t>mxcube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79200"/>
            <a:ext cx="598545" cy="7398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96000" y="6516000"/>
            <a:ext cx="609653" cy="2633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init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>
            <a:off x="-1237862" y="3456993"/>
            <a:ext cx="8763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306076" y="3048000"/>
            <a:ext cx="0" cy="3810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836441" y="0"/>
            <a:ext cx="0" cy="6858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4471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Crystallization plates data acquisition in </a:t>
            </a:r>
            <a:r>
              <a:rPr lang="en-GB" dirty="0" err="1" smtClean="0"/>
              <a:t>mxcube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79200"/>
            <a:ext cx="598545" cy="7398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96000" y="6516000"/>
            <a:ext cx="609653" cy="2633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-1237862" y="3456993"/>
            <a:ext cx="8763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36441" y="0"/>
            <a:ext cx="0" cy="6858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837993" y="685800"/>
            <a:ext cx="2029407" cy="276186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 rot="2436051">
            <a:off x="1640661" y="615963"/>
            <a:ext cx="4807222" cy="4712776"/>
          </a:xfrm>
          <a:prstGeom prst="arc">
            <a:avLst>
              <a:gd name="adj1" fmla="val 13574869"/>
              <a:gd name="adj2" fmla="val 15946886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4471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Crystallization plates data acquisition in </a:t>
            </a:r>
            <a:r>
              <a:rPr lang="en-GB" dirty="0" err="1" smtClean="0"/>
              <a:t>mxcube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10th MxCUBE Workshop, 16-18/01/2017, ESRF, Grenoble                                       Jeremy SINOIR, Antonia BETEVA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0" y="79200"/>
            <a:ext cx="598545" cy="7398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96000" y="6516000"/>
            <a:ext cx="609653" cy="2633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95877"/>
            <a:ext cx="9144000" cy="64662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-1237862" y="3456993"/>
            <a:ext cx="8763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36441" y="0"/>
            <a:ext cx="0" cy="685800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837993" y="685800"/>
            <a:ext cx="2029407" cy="276186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 rot="2436051">
            <a:off x="1640661" y="615963"/>
            <a:ext cx="4807222" cy="4712776"/>
          </a:xfrm>
          <a:prstGeom prst="arc">
            <a:avLst>
              <a:gd name="adj1" fmla="val 13574869"/>
              <a:gd name="adj2" fmla="val 15946886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267200" y="3486538"/>
            <a:ext cx="0" cy="22860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4471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Blank">
  <a:themeElements>
    <a:clrScheme name="ESRF-LightBlue">
      <a:dk1>
        <a:sysClr val="windowText" lastClr="000000"/>
      </a:dk1>
      <a:lt1>
        <a:sysClr val="window" lastClr="FFFFFF"/>
      </a:lt1>
      <a:dk2>
        <a:srgbClr val="132577"/>
      </a:dk2>
      <a:lt2>
        <a:srgbClr val="51A026"/>
      </a:lt2>
      <a:accent1>
        <a:srgbClr val="132577"/>
      </a:accent1>
      <a:accent2>
        <a:srgbClr val="ED7703"/>
      </a:accent2>
      <a:accent3>
        <a:srgbClr val="F4A300"/>
      </a:accent3>
      <a:accent4>
        <a:srgbClr val="FFDD00"/>
      </a:accent4>
      <a:accent5>
        <a:srgbClr val="AF007C"/>
      </a:accent5>
      <a:accent6>
        <a:srgbClr val="0098D4"/>
      </a:accent6>
      <a:hlink>
        <a:srgbClr val="000000"/>
      </a:hlink>
      <a:folHlink>
        <a:srgbClr val="000000"/>
      </a:folHlink>
    </a:clrScheme>
    <a:fontScheme name="Soloca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Blank.potx" id="{67C11CAC-9023-4D7C-A201-0E73168C1C5C}" vid="{657381B9-D2A2-47F3-8C63-832BC456550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21548</TotalTime>
  <Words>651</Words>
  <Application>Microsoft Office PowerPoint</Application>
  <PresentationFormat>On-screen Show (4:3)</PresentationFormat>
  <Paragraphs>92</Paragraphs>
  <Slides>21</Slides>
  <Notes>20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Blank</vt:lpstr>
      <vt:lpstr> </vt:lpstr>
      <vt:lpstr>Crystallization plates data acquisition in mxcube</vt:lpstr>
      <vt:lpstr>Crystallization plates data acquisition in mxcube</vt:lpstr>
      <vt:lpstr>Crystallization plates data acquisition in mxcube</vt:lpstr>
      <vt:lpstr>Crystallization plates data acquisition in mxcube</vt:lpstr>
      <vt:lpstr>Crystallization plates data acquisition in mxcube</vt:lpstr>
      <vt:lpstr>Crystallization plates data acquisition in mxcube</vt:lpstr>
      <vt:lpstr>Crystallization plates data acquisition in mxcube</vt:lpstr>
      <vt:lpstr>Crystallization plates data acquisition in mxcube</vt:lpstr>
      <vt:lpstr>Crystallization plates data acquisition in mxcube</vt:lpstr>
      <vt:lpstr>Crystallization plates data acquisition in mxcube</vt:lpstr>
      <vt:lpstr>Crystallization plates data acquisition in mxcube</vt:lpstr>
      <vt:lpstr>Crystallization plates data acquisition in mxcube</vt:lpstr>
      <vt:lpstr>Crystallization plates data acquisition in mxcube</vt:lpstr>
      <vt:lpstr>Crystallization plates data acquisition in mxcube</vt:lpstr>
      <vt:lpstr>Crystallization plates data acquisition in mxcube</vt:lpstr>
      <vt:lpstr>Crystallization plates data acquisition in mxcube</vt:lpstr>
      <vt:lpstr>Crystallization plates data acquisition in mxcube</vt:lpstr>
      <vt:lpstr>Crystallization plates data acquisition in mxcube</vt:lpstr>
      <vt:lpstr>Crystallization plates data acquisition in mxcube</vt:lpstr>
      <vt:lpstr>Crystallization plates data acquisition in mxcube</vt:lpstr>
    </vt:vector>
  </TitlesOfParts>
  <Company>ESRF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Meyer</dc:creator>
  <cp:lastModifiedBy>jsinoir</cp:lastModifiedBy>
  <cp:revision>811</cp:revision>
  <dcterms:created xsi:type="dcterms:W3CDTF">2015-05-29T07:53:20Z</dcterms:created>
  <dcterms:modified xsi:type="dcterms:W3CDTF">2017-01-16T08:09:32Z</dcterms:modified>
</cp:coreProperties>
</file>